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7" r:id="rId2"/>
    <p:sldId id="261" r:id="rId3"/>
    <p:sldId id="258" r:id="rId4"/>
    <p:sldId id="259" r:id="rId5"/>
    <p:sldId id="262" r:id="rId6"/>
    <p:sldId id="276" r:id="rId7"/>
    <p:sldId id="274" r:id="rId8"/>
    <p:sldId id="275" r:id="rId9"/>
    <p:sldId id="263" r:id="rId10"/>
    <p:sldId id="264" r:id="rId11"/>
    <p:sldId id="260" r:id="rId12"/>
    <p:sldId id="265" r:id="rId13"/>
    <p:sldId id="267" r:id="rId14"/>
    <p:sldId id="269" r:id="rId15"/>
    <p:sldId id="270" r:id="rId16"/>
    <p:sldId id="268" r:id="rId17"/>
    <p:sldId id="26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613"/>
    <p:restoredTop sz="94692"/>
  </p:normalViewPr>
  <p:slideViewPr>
    <p:cSldViewPr snapToGrid="0" snapToObjects="1">
      <p:cViewPr varScale="1">
        <p:scale>
          <a:sx n="39" d="100"/>
          <a:sy n="39" d="100"/>
        </p:scale>
        <p:origin x="184" y="2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A6EA-8754-1C40-90FD-A7172625F32F}" type="datetimeFigureOut">
              <a:rPr lang="en-US"/>
              <a:t>11/25/22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A44-FB72-2945-B310-2AF3D24A9ED7}" type="slidenum">
              <a:r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fd4d494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fd4d494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fd4d494b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fd4d494b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d4d494b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d4d494b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20000" y="608807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/>
              <a:t>Xuyang Wang, Yuqin Chen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1828800" y="680060"/>
            <a:ext cx="84721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5200">
                <a:solidFill>
                  <a:schemeClr val="dk1"/>
                </a:solidFill>
              </a:rPr>
              <a:t>Building Knowledge Graph for Hearthstone cards &amp; decks</a:t>
            </a:r>
            <a:endParaRPr sz="13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08" y="2526679"/>
            <a:ext cx="6990184" cy="3429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Deck: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1" y="1584113"/>
            <a:ext cx="7772400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System </a:t>
            </a:r>
            <a:r>
              <a:rPr lang="en-US" sz="4400"/>
              <a:t>Architechture</a:t>
            </a:r>
          </a:p>
        </p:txBody>
      </p:sp>
      <p:sp>
        <p:nvSpPr>
          <p:cNvPr id="92" name="Google Shape;92;p16"/>
          <p:cNvSpPr txBox="1"/>
          <p:nvPr/>
        </p:nvSpPr>
        <p:spPr>
          <a:xfrm>
            <a:off x="4614367" y="6199800"/>
            <a:ext cx="19168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Unstructured Data</a:t>
            </a:r>
            <a:endParaRPr sz="1600"/>
          </a:p>
        </p:txBody>
      </p:sp>
      <p:sp>
        <p:nvSpPr>
          <p:cNvPr id="93" name="Google Shape;93;p16"/>
          <p:cNvSpPr txBox="1"/>
          <p:nvPr/>
        </p:nvSpPr>
        <p:spPr>
          <a:xfrm>
            <a:off x="4482767" y="1356968"/>
            <a:ext cx="2180000" cy="615513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Card &amp; Deck KG</a:t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14351" y="3149266"/>
            <a:ext cx="1916800" cy="1926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4" idx="0"/>
            <a:endCxn id="93" idx="2"/>
          </p:cNvCxnSpPr>
          <p:nvPr/>
        </p:nvCxnSpPr>
        <p:spPr>
          <a:xfrm flipV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93" idx="2"/>
            <a:endCxn id="94" idx="0"/>
          </p:cNvCxnSpPr>
          <p:nvPr/>
        </p:nvCxnSpPr>
        <p:spPr>
          <a:xfrm flipH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14367" y="2062615"/>
            <a:ext cx="895549" cy="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669163" y="5179080"/>
            <a:ext cx="993604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4" idx="2"/>
            <a:endCxn id="92" idx="0"/>
          </p:cNvCxnSpPr>
          <p:nvPr/>
        </p:nvCxnSpPr>
        <p:spPr>
          <a:xfrm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94274" y="2902202"/>
            <a:ext cx="895533" cy="10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11734" y="3344192"/>
            <a:ext cx="1257967" cy="1536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94" idx="1"/>
          </p:cNvCxnSpPr>
          <p:nvPr/>
        </p:nvCxnSpPr>
        <p:spPr>
          <a:xfrm>
            <a:off x="2269700" y="4112287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94" idx="1"/>
            <a:endCxn id="101" idx="3"/>
          </p:cNvCxnSpPr>
          <p:nvPr/>
        </p:nvCxnSpPr>
        <p:spPr>
          <a:xfrm rot="10800000">
            <a:off x="2269551" y="4112276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945233" y="4268801"/>
            <a:ext cx="993600" cy="103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92" idx="0"/>
            <a:endCxn id="94" idx="2"/>
          </p:cNvCxnSpPr>
          <p:nvPr/>
        </p:nvCxnSpPr>
        <p:spPr>
          <a:xfrm flipH="1" flipV="1"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6"/>
          <p:cNvPicPr preferRelativeResize="0"/>
          <p:nvPr/>
        </p:nvPicPr>
        <p:blipFill rotWithShape="1">
          <a:blip r:embed="rId9"/>
          <a:srcRect r="4571"/>
          <a:stretch>
            <a:fillRect/>
          </a:stretch>
        </p:blipFill>
        <p:spPr>
          <a:xfrm>
            <a:off x="9425967" y="3584846"/>
            <a:ext cx="993600" cy="1054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106" idx="1"/>
            <a:endCxn id="94" idx="3"/>
          </p:cNvCxnSpPr>
          <p:nvPr/>
        </p:nvCxnSpPr>
        <p:spPr>
          <a:xfrm rot="10800000"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>
            <a:endCxn id="106" idx="1"/>
          </p:cNvCxnSpPr>
          <p:nvPr/>
        </p:nvCxnSpPr>
        <p:spPr>
          <a:xfrm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6"/>
          <p:cNvSpPr txBox="1"/>
          <p:nvPr/>
        </p:nvSpPr>
        <p:spPr>
          <a:xfrm>
            <a:off x="6777800" y="36198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Embedding and training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6961833" y="41122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Recommend cards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Challenge2: Explore Card &amp; Deck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 Example:  A player want to find a replacement of a card in mage class and cost 7+.</a:t>
            </a:r>
          </a:p>
          <a:p>
            <a:r>
              <a:rPr lang="en-US"/>
              <a:t>Solution: </a:t>
            </a:r>
          </a:p>
          <a:p>
            <a:pPr marL="152400" indent="0">
              <a:buNone/>
            </a:pPr>
            <a:r>
              <a:rPr lang="en-US"/>
              <a:t>	- Build KG for cards</a:t>
            </a:r>
          </a:p>
          <a:p>
            <a:pPr marL="152400" indent="0">
              <a:buNone/>
            </a:pPr>
            <a:r>
              <a:rPr lang="en-US"/>
              <a:t>	- Use sparql to search and filter the entitys</a:t>
            </a:r>
          </a:p>
          <a:p>
            <a:pPr marL="152400" indent="0">
              <a:buNone/>
            </a:pPr>
            <a:r>
              <a:rPr lang="en-US"/>
              <a:t>	- Return result as a graph to help player find the card they want. </a:t>
            </a:r>
          </a:p>
          <a:p>
            <a:r>
              <a:rPr lang="en-US"/>
              <a:t>Evaluation:</a:t>
            </a:r>
          </a:p>
          <a:p>
            <a:pPr marL="152400" indent="0">
              <a:buNone/>
            </a:pPr>
            <a:r>
              <a:rPr lang="en-US"/>
              <a:t>	- That’s very precise. Player can modify the parameter of filter to get 		the result space as a graph.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</a:p>
          <a:p>
            <a:pPr marL="152400" indent="0">
              <a:buNone/>
            </a:pPr>
            <a:r>
              <a:rPr lang="en-US"/>
              <a:t>Class : [Mage, Hunter…] 12classes</a:t>
            </a:r>
          </a:p>
          <a:p>
            <a:pPr marL="152400" indent="0">
              <a:buNone/>
            </a:pPr>
            <a:r>
              <a:rPr lang="en-US"/>
              <a:t>Cost: [0</a:t>
            </a:r>
            <a:r>
              <a:rPr lang="zh-CN" altLang="en-US"/>
              <a:t>～</a:t>
            </a:r>
            <a:r>
              <a:rPr lang="en-US" altLang="zh-CN"/>
              <a:t>6, 7+]</a:t>
            </a:r>
          </a:p>
          <a:p>
            <a:pPr marL="152400" indent="0">
              <a:buNone/>
            </a:pPr>
            <a:r>
              <a:rPr lang="en-US"/>
              <a:t>Rarity: [Free, Common, Rare, Epic, Legendary]</a:t>
            </a:r>
          </a:p>
          <a:p>
            <a:pPr marL="152400" indent="0">
              <a:buNone/>
            </a:pPr>
            <a:r>
              <a:rPr lang="en-US"/>
              <a:t>Type: [Minion, Weapon, Spell…] 7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79" y="3785920"/>
            <a:ext cx="9306703" cy="4611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Deck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</a:p>
          <a:p>
            <a:pPr marL="152400" indent="0">
              <a:buNone/>
            </a:pPr>
            <a:r>
              <a:rPr lang="en-US"/>
              <a:t>Score: [-150, 150]</a:t>
            </a:r>
          </a:p>
          <a:p>
            <a:pPr marL="152400" indent="0">
              <a:buNone/>
            </a:pPr>
            <a:r>
              <a:rPr lang="en-US"/>
              <a:t>Cost: [0~50000] Arcane Dust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30" y="3044697"/>
            <a:ext cx="7772400" cy="5070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Challenge3: Recommender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recommend more cards for a existing desk? </a:t>
            </a:r>
          </a:p>
          <a:p>
            <a:endParaRPr lang="en-US"/>
          </a:p>
          <a:p>
            <a:r>
              <a:rPr lang="en-US"/>
              <a:t>Solution:  Build a TransE model. (More details in report)</a:t>
            </a:r>
          </a:p>
          <a:p>
            <a:endParaRPr lang="en-US"/>
          </a:p>
          <a:p>
            <a:r>
              <a:rPr lang="en-US"/>
              <a:t>Evaluation: Randomly hide 20% data in the triples (desk-hasCard-&gt;card) as test dataset, got a 0.09 MRR.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Recommend card for a desk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530" y="1469390"/>
            <a:ext cx="559689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KG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Intrinsic</a:t>
            </a:r>
          </a:p>
          <a:p>
            <a:pPr lvl="1"/>
            <a:r>
              <a:rPr lang="en-US"/>
              <a:t>Accuracy: All cards and decks free of error &amp; correctly describing facts</a:t>
            </a:r>
          </a:p>
          <a:p>
            <a:pPr lvl="1"/>
            <a:r>
              <a:rPr lang="en-US"/>
              <a:t>Objectivity: Decks are from different players, so it’s free of bias &amp; impartial. Cards’ information are official. </a:t>
            </a:r>
          </a:p>
          <a:p>
            <a:pPr lvl="1"/>
            <a:r>
              <a:rPr lang="en-US"/>
              <a:t>Consistency: Card’s properties and deck’s properties are consistent.</a:t>
            </a:r>
          </a:p>
          <a:p>
            <a:r>
              <a:rPr lang="en-US"/>
              <a:t>Contextual</a:t>
            </a:r>
          </a:p>
          <a:p>
            <a:pPr lvl="1"/>
            <a:r>
              <a:rPr lang="en-US"/>
              <a:t>Card data is up to date</a:t>
            </a:r>
          </a:p>
          <a:p>
            <a:pPr lvl="1"/>
            <a:r>
              <a:rPr lang="en-US"/>
              <a:t>Deck data is required to update periodically by crawler</a:t>
            </a:r>
          </a:p>
          <a:p>
            <a:r>
              <a:rPr lang="en-US"/>
              <a:t>Representational</a:t>
            </a:r>
          </a:p>
          <a:p>
            <a:pPr lvl="1"/>
            <a:r>
              <a:rPr lang="en-US"/>
              <a:t>Data can be interpreted by machine and human without ambiguity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D07B-0F6D-8B90-29ED-C631A5CE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15" y="2230771"/>
            <a:ext cx="5812971" cy="2396457"/>
          </a:xfrm>
        </p:spPr>
        <p:txBody>
          <a:bodyPr>
            <a:normAutofit/>
          </a:bodyPr>
          <a:lstStyle/>
          <a:p>
            <a:r>
              <a:rPr lang="en-US" sz="6600" b="1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25300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/>
              <a:t>Goal / Objective</a:t>
            </a:r>
          </a:p>
          <a:p>
            <a:r>
              <a:rPr lang="en-US" sz="3200"/>
              <a:t>Data Processing</a:t>
            </a:r>
          </a:p>
          <a:p>
            <a:pPr lvl="1"/>
            <a:r>
              <a:rPr lang="en-GB" sz="2800"/>
              <a:t>Data Source</a:t>
            </a:r>
          </a:p>
          <a:p>
            <a:pPr lvl="1"/>
            <a:r>
              <a:rPr lang="en-GB" sz="2800"/>
              <a:t>Data Extraction(Crawler)</a:t>
            </a:r>
          </a:p>
          <a:p>
            <a:pPr lvl="1"/>
            <a:r>
              <a:rPr lang="en-GB" sz="2800"/>
              <a:t>Technical Challenge1: Big data volume</a:t>
            </a:r>
            <a:endParaRPr lang="en-US" sz="2800"/>
          </a:p>
          <a:p>
            <a:r>
              <a:rPr lang="en-US" sz="3600"/>
              <a:t>Functionality</a:t>
            </a:r>
          </a:p>
          <a:p>
            <a:pPr lvl="1"/>
            <a:r>
              <a:rPr lang="en-US" sz="3200"/>
              <a:t>System Architechture</a:t>
            </a:r>
          </a:p>
          <a:p>
            <a:pPr lvl="1"/>
            <a:r>
              <a:rPr lang="en-US" sz="3200"/>
              <a:t>Technical Challenge2: Explore Card &amp; Deck</a:t>
            </a:r>
          </a:p>
          <a:p>
            <a:pPr lvl="1"/>
            <a:r>
              <a:rPr lang="en-US" sz="3200"/>
              <a:t>Technical Challenge3: Recommender System</a:t>
            </a:r>
          </a:p>
          <a:p>
            <a:pPr lvl="1"/>
            <a:endParaRPr lang="en-US" sz="3200"/>
          </a:p>
          <a:p>
            <a:r>
              <a:rPr lang="en-US" sz="3200"/>
              <a:t>Evaluation</a:t>
            </a:r>
          </a:p>
          <a:p>
            <a:pPr lvl="1"/>
            <a:r>
              <a:rPr lang="en-US" sz="2800"/>
              <a:t>KG Quality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2133" y="2872433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17960"/>
            <a:ext cx="113608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GB">
                <a:solidFill>
                  <a:srgbClr val="000000"/>
                </a:solidFill>
              </a:rPr>
              <a:t>Goal / Objective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61000"/>
            </a:pPr>
            <a:r>
              <a:rPr lang="en-GB" sz="2400"/>
              <a:t>Building a knowledge graph about Hearthstone cards &amp; decks</a:t>
            </a:r>
            <a:br>
              <a:rPr lang="en-GB" sz="2400"/>
            </a:br>
            <a:r>
              <a:rPr lang="en-GB" sz="2400"/>
              <a:t>- Players can explore relationship between cards &amp; decks based on KG</a:t>
            </a:r>
            <a:br>
              <a:rPr lang="en-GB" sz="2400"/>
            </a:br>
            <a:r>
              <a:rPr lang="en-GB" sz="2400"/>
              <a:t>- Recommend related cards for player</a:t>
            </a:r>
            <a:endParaRPr sz="2400"/>
          </a:p>
          <a:p>
            <a:pPr>
              <a:spcBef>
                <a:spcPts val="1600"/>
              </a:spcBef>
            </a:pPr>
            <a:endParaRPr sz="2400"/>
          </a:p>
        </p:txBody>
      </p:sp>
      <p:sp>
        <p:nvSpPr>
          <p:cNvPr id="62" name="Google Shape;62;p14"/>
          <p:cNvSpPr txBox="1"/>
          <p:nvPr/>
        </p:nvSpPr>
        <p:spPr>
          <a:xfrm>
            <a:off x="5464000" y="2297845"/>
            <a:ext cx="1980800" cy="1354176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SECRET MAGE</a:t>
            </a:r>
            <a:endParaRPr sz="2400"/>
          </a:p>
          <a:p>
            <a:r>
              <a:rPr lang="en-GB" sz="2400"/>
              <a:t>(a deck)</a:t>
            </a:r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2588933" y="30137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4233" y="3565933"/>
            <a:ext cx="1980800" cy="28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01066" y="31522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6" name="Google Shape;66;p14"/>
          <p:cNvSpPr txBox="1"/>
          <p:nvPr/>
        </p:nvSpPr>
        <p:spPr>
          <a:xfrm>
            <a:off x="2125033" y="32819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cxnSp>
        <p:nvCxnSpPr>
          <p:cNvPr id="67" name="Google Shape;67;p14"/>
          <p:cNvCxnSpPr>
            <a:stCxn id="62" idx="2"/>
            <a:endCxn id="66" idx="0"/>
          </p:cNvCxnSpPr>
          <p:nvPr/>
        </p:nvCxnSpPr>
        <p:spPr>
          <a:xfrm flipH="1" flipV="1">
            <a:off x="3395033" y="3281999"/>
            <a:ext cx="3059367" cy="3700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295666" y="33863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095400" y="35344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0" name="Google Shape;70;p14"/>
          <p:cNvSpPr txBox="1"/>
          <p:nvPr/>
        </p:nvSpPr>
        <p:spPr>
          <a:xfrm>
            <a:off x="6008133" y="36758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5889266" y="38143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689000" y="39232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3" name="Google Shape;73;p14"/>
          <p:cNvSpPr txBox="1"/>
          <p:nvPr/>
        </p:nvSpPr>
        <p:spPr>
          <a:xfrm>
            <a:off x="5592833" y="40417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cxnSp>
        <p:nvCxnSpPr>
          <p:cNvPr id="74" name="Google Shape;74;p14"/>
          <p:cNvCxnSpPr>
            <a:stCxn id="62" idx="2"/>
            <a:endCxn id="73" idx="0"/>
          </p:cNvCxnSpPr>
          <p:nvPr/>
        </p:nvCxnSpPr>
        <p:spPr>
          <a:xfrm>
            <a:off x="6454400" y="3652021"/>
            <a:ext cx="408433" cy="38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835670" y="4041647"/>
            <a:ext cx="1839695" cy="2606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62" idx="2"/>
          </p:cNvCxnSpPr>
          <p:nvPr/>
        </p:nvCxnSpPr>
        <p:spPr>
          <a:xfrm flipV="1">
            <a:off x="6454400" y="3333045"/>
            <a:ext cx="3319600" cy="31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9806666" y="2800435"/>
            <a:ext cx="18396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Data Source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HearthstoneJSON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https://hearthstone.blizzard.com/en-us/cards </a:t>
            </a:r>
            <a:endParaRPr sz="186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3301" y="2827667"/>
            <a:ext cx="526786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18003" y="1876234"/>
            <a:ext cx="2803667" cy="4981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484733" y="225400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Decks: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https://hsreplay.net/decks/ Decks: https://www.hearthstonetopdecks.com/</a:t>
            </a:r>
            <a:endParaRPr sz="186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works?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1335" y="5483225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560185" y="3095625"/>
            <a:ext cx="5446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https://www.hearthstonetopdecks.com/decks/xl-thief-control-priest-5-legend-ryvius-knights-of-hallows-end/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55" y="3768725"/>
            <a:ext cx="2524760" cy="23679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715760" y="6187440"/>
            <a:ext cx="332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https://www.hearthstonetopdecks.com/cards/brann-bronzebeard/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9365615" y="892810"/>
            <a:ext cx="701675" cy="40436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840855" y="376872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59305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store data?</a:t>
            </a:r>
            <a:br>
              <a:rPr lang="en-US" sz="3600">
                <a:sym typeface="+mn-ea"/>
              </a:rPr>
            </a:br>
            <a:r>
              <a:rPr lang="en-US" sz="3600">
                <a:sym typeface="+mn-ea"/>
              </a:rPr>
              <a:t>	store data in two json files, then those files will be used 	for ontology build.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56865"/>
            <a:ext cx="5181600" cy="293687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75915"/>
            <a:ext cx="5181600" cy="2905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Data volumn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7070" y="5355590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100 pages of newest desks shared by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705" y="3395345"/>
            <a:ext cx="2524760" cy="236791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  <a:endCxn id="11" idx="3"/>
          </p:cNvCxnSpPr>
          <p:nvPr/>
        </p:nvCxnSpPr>
        <p:spPr>
          <a:xfrm flipH="1">
            <a:off x="9308465" y="892810"/>
            <a:ext cx="758825" cy="368681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783705" y="339534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69890" y="84772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page contains about 20 desks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798685" y="204660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desk contains about 20 cards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842385" y="6059805"/>
            <a:ext cx="339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So, 100*20*20 = 40,000 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Challenge1: Big data volume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get so many data without damaging the server or be banned by the server?</a:t>
            </a:r>
          </a:p>
          <a:p>
            <a:pPr marL="152400" indent="0">
              <a:buNone/>
            </a:pPr>
            <a:endParaRPr lang="en-US"/>
          </a:p>
          <a:p>
            <a:r>
              <a:rPr lang="en-US"/>
              <a:t>Solution: Set a delay between every two requests.</a:t>
            </a:r>
          </a:p>
          <a:p>
            <a:pPr marL="152400" indent="0">
              <a:buNone/>
            </a:pPr>
            <a:endParaRPr lang="en-US"/>
          </a:p>
          <a:p>
            <a:r>
              <a:rPr lang="en-US"/>
              <a:t>Evaluation:</a:t>
            </a:r>
          </a:p>
          <a:p>
            <a:pPr marL="152400" indent="0">
              <a:buNone/>
            </a:pPr>
            <a:r>
              <a:rPr lang="en-US"/>
              <a:t>	- request one or two times per second is just like a normal human 		action, so not damage the server;</a:t>
            </a:r>
          </a:p>
          <a:p>
            <a:pPr marL="152400" indent="0">
              <a:buNone/>
            </a:pPr>
            <a:r>
              <a:rPr lang="en-US">
                <a:sym typeface="+mn-ea"/>
              </a:rPr>
              <a:t>	- succesfully got all data without any restriction or ban by the website 	after the program ran several hours.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Card: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32" y="1536633"/>
            <a:ext cx="7494123" cy="3691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1012</Words>
  <Application>Microsoft Macintosh PowerPoint</Application>
  <PresentationFormat>Widescreen</PresentationFormat>
  <Paragraphs>184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Contents</vt:lpstr>
      <vt:lpstr>Goal / Objective Building a knowledge graph about Hearthstone cards &amp; decks - Players can explore relationship between cards &amp; decks based on KG - Recommend related cards for player </vt:lpstr>
      <vt:lpstr>Data Source</vt:lpstr>
      <vt:lpstr>Data extraction   -- How crawler works?</vt:lpstr>
      <vt:lpstr>Data extraction   -- How crawler store data?  store data in two json files, then those files will be used  for ontology build.</vt:lpstr>
      <vt:lpstr>Data extraction   -- Data volumn</vt:lpstr>
      <vt:lpstr>Technical Challenge1: Big data volume</vt:lpstr>
      <vt:lpstr>Ontology</vt:lpstr>
      <vt:lpstr>Ontology</vt:lpstr>
      <vt:lpstr>System Architechture</vt:lpstr>
      <vt:lpstr>Technical Challenge2: Explore Card &amp; Deck</vt:lpstr>
      <vt:lpstr>Explore Card</vt:lpstr>
      <vt:lpstr>Explore Deck</vt:lpstr>
      <vt:lpstr>Technical Challenge3: Recommender System</vt:lpstr>
      <vt:lpstr>Recommend card for a desk</vt:lpstr>
      <vt:lpstr>KG Quality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王 煦阳</cp:lastModifiedBy>
  <cp:revision>36</cp:revision>
  <dcterms:created xsi:type="dcterms:W3CDTF">2016-11-19T00:46:00Z</dcterms:created>
  <dcterms:modified xsi:type="dcterms:W3CDTF">2022-11-26T01:03:24Z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ABF5AA57AFDB41E28B0F93F9693C31CA</vt:lpwstr>
  </property>
  <property fmtid="{D5CDD505-2E9C-101B-9397-08002B2CF9AE}" pid="3" name="KSOProductBuildVer">
    <vt:lpwstr>1033-11.2.0.11417</vt:lpwstr>
  </property>
</Properties>
</file>